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2" r:id="rId4"/>
    <p:sldId id="259" r:id="rId5"/>
    <p:sldId id="263" r:id="rId6"/>
    <p:sldId id="264" r:id="rId7"/>
    <p:sldId id="265" r:id="rId8"/>
    <p:sldId id="261" r:id="rId9"/>
  </p:sldIdLst>
  <p:sldSz cx="12192000" cy="6858000"/>
  <p:notesSz cx="12192000" cy="6858000"/>
  <p:embeddedFontLst>
    <p:embeddedFont>
      <p:font typeface="Montserrat Black" panose="020F0502020204030204" pitchFamily="34" charset="0"/>
      <p:bold r:id="rId11"/>
      <p:italic r:id="rId12"/>
      <p:boldItalic r:id="rId13"/>
    </p:embeddedFont>
    <p:embeddedFont>
      <p:font typeface="Montserrat Medium" panose="020F0502020204030204" pitchFamily="34" charset="0"/>
      <p:regular r:id="rId14"/>
      <p:bold r:id="rId15"/>
      <p:italic r:id="rId16"/>
      <p:boldItalic r:id="rId17"/>
    </p:embeddedFont>
    <p:embeddedFont>
      <p:font typeface="Roboto ExtraBold" panose="02000000000000000000" pitchFamily="2" charset="0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5ceBnmE+ObYwwaaNmVpySXLp2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63"/>
    <p:restoredTop sz="94658"/>
  </p:normalViewPr>
  <p:slideViewPr>
    <p:cSldViewPr snapToGrid="0">
      <p:cViewPr varScale="1">
        <p:scale>
          <a:sx n="102" d="100"/>
          <a:sy n="102" d="100"/>
        </p:scale>
        <p:origin x="1136" y="4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9150D6DE-BD1A-A37C-4558-40A6643F9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>
            <a:extLst>
              <a:ext uri="{FF2B5EF4-FFF2-40B4-BE49-F238E27FC236}">
                <a16:creationId xmlns:a16="http://schemas.microsoft.com/office/drawing/2014/main" id="{CA9FA651-4504-281B-2181-D2F5377E10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4:notes">
            <a:extLst>
              <a:ext uri="{FF2B5EF4-FFF2-40B4-BE49-F238E27FC236}">
                <a16:creationId xmlns:a16="http://schemas.microsoft.com/office/drawing/2014/main" id="{95539BD4-4AAC-287B-0BEE-620306FA3B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357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898ED599-84BC-B5E1-FD3F-CD121998A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>
            <a:extLst>
              <a:ext uri="{FF2B5EF4-FFF2-40B4-BE49-F238E27FC236}">
                <a16:creationId xmlns:a16="http://schemas.microsoft.com/office/drawing/2014/main" id="{7DD73B0F-0692-0C53-A96C-2519F87E77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4:notes">
            <a:extLst>
              <a:ext uri="{FF2B5EF4-FFF2-40B4-BE49-F238E27FC236}">
                <a16:creationId xmlns:a16="http://schemas.microsoft.com/office/drawing/2014/main" id="{31795409-9413-2E73-A8C8-3B11DB2B2E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5753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67FCCB71-694C-0EAA-479F-604B50D39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>
            <a:extLst>
              <a:ext uri="{FF2B5EF4-FFF2-40B4-BE49-F238E27FC236}">
                <a16:creationId xmlns:a16="http://schemas.microsoft.com/office/drawing/2014/main" id="{5766DD51-78EE-5F7A-695A-C9AB3AFC76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4:notes">
            <a:extLst>
              <a:ext uri="{FF2B5EF4-FFF2-40B4-BE49-F238E27FC236}">
                <a16:creationId xmlns:a16="http://schemas.microsoft.com/office/drawing/2014/main" id="{143A590F-8D30-A9A5-62CA-510B1C613E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7605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61526BF7-5D03-0655-6CF3-62D931A0B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>
            <a:extLst>
              <a:ext uri="{FF2B5EF4-FFF2-40B4-BE49-F238E27FC236}">
                <a16:creationId xmlns:a16="http://schemas.microsoft.com/office/drawing/2014/main" id="{23F57F57-D7A6-2E08-42BA-653992587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4:notes">
            <a:extLst>
              <a:ext uri="{FF2B5EF4-FFF2-40B4-BE49-F238E27FC236}">
                <a16:creationId xmlns:a16="http://schemas.microsoft.com/office/drawing/2014/main" id="{3A102D94-C4A8-E9F5-DA6B-BC5F370263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0149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0"/>
          <p:cNvSpPr txBox="1">
            <a:spLocks noGrp="1"/>
          </p:cNvSpPr>
          <p:nvPr>
            <p:ph type="title"/>
          </p:nvPr>
        </p:nvSpPr>
        <p:spPr>
          <a:xfrm>
            <a:off x="616712" y="364599"/>
            <a:ext cx="10747375" cy="88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body" idx="1"/>
          </p:nvPr>
        </p:nvSpPr>
        <p:spPr>
          <a:xfrm>
            <a:off x="5781294" y="1923350"/>
            <a:ext cx="5464809" cy="30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1"/>
          <p:cNvSpPr txBox="1">
            <a:spLocks noGrp="1"/>
          </p:cNvSpPr>
          <p:nvPr>
            <p:ph type="title"/>
          </p:nvPr>
        </p:nvSpPr>
        <p:spPr>
          <a:xfrm>
            <a:off x="616712" y="364599"/>
            <a:ext cx="10747375" cy="88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616712" y="364599"/>
            <a:ext cx="10747375" cy="88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8"/>
          <p:cNvSpPr txBox="1">
            <a:spLocks noGrp="1"/>
          </p:cNvSpPr>
          <p:nvPr>
            <p:ph type="title"/>
          </p:nvPr>
        </p:nvSpPr>
        <p:spPr>
          <a:xfrm>
            <a:off x="616712" y="364599"/>
            <a:ext cx="10747375" cy="88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body" idx="1"/>
          </p:nvPr>
        </p:nvSpPr>
        <p:spPr>
          <a:xfrm>
            <a:off x="5781294" y="1923350"/>
            <a:ext cx="5464809" cy="30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tags" Target="../tags/tag3.xml"/><Relationship Id="rId7" Type="http://schemas.openxmlformats.org/officeDocument/2006/relationships/image" Target="../media/image15.emf"/><Relationship Id="rId12" Type="http://schemas.openxmlformats.org/officeDocument/2006/relationships/image" Target="../media/image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g"/><Relationship Id="rId11" Type="http://schemas.openxmlformats.org/officeDocument/2006/relationships/image" Target="../media/image19.sv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www.cgcsa.co.za/" TargetMode="Externa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" title="Intr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 title="Logos.png"/>
          <p:cNvPicPr preferRelativeResize="0"/>
          <p:nvPr/>
        </p:nvPicPr>
        <p:blipFill rotWithShape="1">
          <a:blip r:embed="rId4">
            <a:alphaModFix/>
          </a:blip>
          <a:srcRect l="44748"/>
          <a:stretch/>
        </p:blipFill>
        <p:spPr>
          <a:xfrm>
            <a:off x="1786251" y="903400"/>
            <a:ext cx="2701076" cy="10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"/>
          <p:cNvSpPr txBox="1"/>
          <p:nvPr/>
        </p:nvSpPr>
        <p:spPr>
          <a:xfrm>
            <a:off x="1786200" y="2854725"/>
            <a:ext cx="10405800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1957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111A4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State of the Retail Value Chain</a:t>
            </a:r>
            <a:endParaRPr sz="4000" b="0" i="0" u="none" strike="noStrike" cap="none" dirty="0">
              <a:solidFill>
                <a:srgbClr val="111A4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12700" marR="0" lvl="0" indent="0" algn="l" rtl="0">
              <a:lnSpc>
                <a:spcPct val="1195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111A4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– Crime Risk Seminar</a:t>
            </a:r>
            <a:endParaRPr sz="4000" b="0" i="0" u="none" strike="noStrike" cap="none" dirty="0">
              <a:solidFill>
                <a:srgbClr val="111A4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616712" y="364599"/>
            <a:ext cx="10747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76" name="Google Shape;76;p5" title="Agend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"/>
            <a:ext cx="1219200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5"/>
          <p:cNvSpPr txBox="1"/>
          <p:nvPr/>
        </p:nvSpPr>
        <p:spPr>
          <a:xfrm>
            <a:off x="1344118" y="2036961"/>
            <a:ext cx="9503764" cy="27840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ctr" rtl="0">
              <a:lnSpc>
                <a:spcPct val="1195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dirty="0">
                <a:solidFill>
                  <a:schemeClr val="lt1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Value of Public Private Partnerships in Combatting Crime </a:t>
            </a:r>
            <a:endParaRPr sz="5000" b="0" i="0" u="none" strike="noStrike" cap="none" dirty="0">
              <a:solidFill>
                <a:schemeClr val="lt1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EBC0F2-FB4D-E413-EF70-EFB31CA00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908" y="591610"/>
            <a:ext cx="1437108" cy="11373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27FC21F0-018D-30FE-F06B-F2C7550D0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">
            <a:extLst>
              <a:ext uri="{FF2B5EF4-FFF2-40B4-BE49-F238E27FC236}">
                <a16:creationId xmlns:a16="http://schemas.microsoft.com/office/drawing/2014/main" id="{326EA633-7DEC-06A6-4C5E-8D82D14B99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">
            <a:extLst>
              <a:ext uri="{FF2B5EF4-FFF2-40B4-BE49-F238E27FC236}">
                <a16:creationId xmlns:a16="http://schemas.microsoft.com/office/drawing/2014/main" id="{F9506089-6EB5-C7AB-869F-198E7C02CA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250" y="1468226"/>
            <a:ext cx="10747500" cy="98488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ZA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not short of partnerships—we are short of scaled impact</a:t>
            </a:r>
            <a:r>
              <a:rPr lang="en-Z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68;p4">
            <a:extLst>
              <a:ext uri="{FF2B5EF4-FFF2-40B4-BE49-F238E27FC236}">
                <a16:creationId xmlns:a16="http://schemas.microsoft.com/office/drawing/2014/main" id="{17DC70BF-703F-2427-D0DB-4B0447B1A966}"/>
              </a:ext>
            </a:extLst>
          </p:cNvPr>
          <p:cNvSpPr txBox="1">
            <a:spLocks/>
          </p:cNvSpPr>
          <p:nvPr/>
        </p:nvSpPr>
        <p:spPr>
          <a:xfrm>
            <a:off x="722250" y="3820114"/>
            <a:ext cx="107475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ZA" sz="3200" b="1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Public-private partnership (PPP) is our most strategic tool to fight crime—when it’s focused, aligned, and amplified</a:t>
            </a:r>
            <a:r>
              <a:rPr lang="en-ZA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ZA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3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212449" cy="49244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ZA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Celebrating the Strength of Current Partnerships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2" name="Google Shape;68;p4">
            <a:extLst>
              <a:ext uri="{FF2B5EF4-FFF2-40B4-BE49-F238E27FC236}">
                <a16:creationId xmlns:a16="http://schemas.microsoft.com/office/drawing/2014/main" id="{6560CE80-EF36-CCA2-0269-C555B01406B7}"/>
              </a:ext>
            </a:extLst>
          </p:cNvPr>
          <p:cNvSpPr txBox="1">
            <a:spLocks/>
          </p:cNvSpPr>
          <p:nvPr/>
        </p:nvSpPr>
        <p:spPr>
          <a:xfrm>
            <a:off x="720000" y="5400000"/>
            <a:ext cx="10747500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ZA" sz="3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partnerships are </a:t>
            </a:r>
            <a:r>
              <a:rPr lang="en-ZA" sz="3200" b="1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delivering real results</a:t>
            </a:r>
            <a:r>
              <a:rPr lang="en-ZA" sz="3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ZA" sz="3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are not aspirational—they are operational</a:t>
            </a:r>
            <a:r>
              <a:rPr lang="en-ZA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ZA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6F00F-86C4-EB18-8A34-42B18B66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166" y="1652088"/>
            <a:ext cx="2692135" cy="1201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454822-2482-C94D-FA62-6F2E9EBCC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442" y="1781533"/>
            <a:ext cx="1278330" cy="942956"/>
          </a:xfrm>
          <a:prstGeom prst="rect">
            <a:avLst/>
          </a:prstGeom>
        </p:spPr>
      </p:pic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DF60AC35-ABEF-DCCC-2830-3CF7CC8B9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782" y="3099087"/>
            <a:ext cx="2005716" cy="760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935D2-AE52-A0D9-D8FE-3875D541C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2396" y="2853934"/>
            <a:ext cx="1437108" cy="1137380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66FABE64-AE18-259C-4BC4-CED86E5BE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84" y="4289002"/>
            <a:ext cx="1630159" cy="48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A679EA3-4C79-F098-7A74-B096D49EA42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6614" y="1775682"/>
            <a:ext cx="1252220" cy="859424"/>
          </a:xfrm>
          <a:prstGeom prst="rect">
            <a:avLst/>
          </a:prstGeom>
        </p:spPr>
      </p:pic>
      <p:pic>
        <p:nvPicPr>
          <p:cNvPr id="1028" name="Picture 4" descr="Newly formed COMRiC takes aim at crime facing SA's Telco ...">
            <a:extLst>
              <a:ext uri="{FF2B5EF4-FFF2-40B4-BE49-F238E27FC236}">
                <a16:creationId xmlns:a16="http://schemas.microsoft.com/office/drawing/2014/main" id="{36BFC9CC-D356-752A-552B-CA84ADB59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81" y="1781533"/>
            <a:ext cx="1231919" cy="82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uels Industry Association of South Africa">
            <a:extLst>
              <a:ext uri="{FF2B5EF4-FFF2-40B4-BE49-F238E27FC236}">
                <a16:creationId xmlns:a16="http://schemas.microsoft.com/office/drawing/2014/main" id="{19D5C05C-AC90-84E8-9CD3-F70F75DF2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70" y="4430959"/>
            <a:ext cx="2331379" cy="52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nerals Council South Africa rebranding video">
            <a:extLst>
              <a:ext uri="{FF2B5EF4-FFF2-40B4-BE49-F238E27FC236}">
                <a16:creationId xmlns:a16="http://schemas.microsoft.com/office/drawing/2014/main" id="{9F6ECD97-AF78-06E5-527A-CC51722C0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7" t="14791" r="11932" b="19185"/>
          <a:stretch/>
        </p:blipFill>
        <p:spPr bwMode="auto">
          <a:xfrm>
            <a:off x="8019898" y="2853934"/>
            <a:ext cx="1878713" cy="13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Online | Authenticate - Petroleum Security Initiative">
            <a:extLst>
              <a:ext uri="{FF2B5EF4-FFF2-40B4-BE49-F238E27FC236}">
                <a16:creationId xmlns:a16="http://schemas.microsoft.com/office/drawing/2014/main" id="{30692B28-E5CD-BE82-E783-289EE054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786" y="4265015"/>
            <a:ext cx="2226938" cy="63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9485CD5B-9B80-6B36-1A1E-6242CA247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">
            <a:extLst>
              <a:ext uri="{FF2B5EF4-FFF2-40B4-BE49-F238E27FC236}">
                <a16:creationId xmlns:a16="http://schemas.microsoft.com/office/drawing/2014/main" id="{D4CAC3C5-AAF5-F222-15A3-9C36581C2F0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">
            <a:extLst>
              <a:ext uri="{FF2B5EF4-FFF2-40B4-BE49-F238E27FC236}">
                <a16:creationId xmlns:a16="http://schemas.microsoft.com/office/drawing/2014/main" id="{5D2E7303-4B2B-58ED-4E71-DBBE3089AB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47500" cy="49244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ZA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Next level Partnership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2" name="Google Shape;68;p4">
            <a:extLst>
              <a:ext uri="{FF2B5EF4-FFF2-40B4-BE49-F238E27FC236}">
                <a16:creationId xmlns:a16="http://schemas.microsoft.com/office/drawing/2014/main" id="{7F669ADF-C6D3-E5E7-CB71-EE39237CC800}"/>
              </a:ext>
            </a:extLst>
          </p:cNvPr>
          <p:cNvSpPr txBox="1">
            <a:spLocks/>
          </p:cNvSpPr>
          <p:nvPr/>
        </p:nvSpPr>
        <p:spPr>
          <a:xfrm>
            <a:off x="720000" y="5400000"/>
            <a:ext cx="107475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ZA" sz="3200" b="1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Formal, Structured</a:t>
            </a:r>
            <a:r>
              <a:rPr lang="en-ZA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Focused, Outcome-Driven Partnership </a:t>
            </a:r>
            <a:endParaRPr lang="en-ZA" sz="44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03FEA-DCE2-B2B5-BCD5-51BE69D34A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00" y="1396055"/>
            <a:ext cx="8248503" cy="3535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7B50FAB-95FC-FB96-219D-966ECB475C79}"/>
              </a:ext>
            </a:extLst>
          </p:cNvPr>
          <p:cNvGrpSpPr/>
          <p:nvPr/>
        </p:nvGrpSpPr>
        <p:grpSpPr>
          <a:xfrm>
            <a:off x="9203468" y="391886"/>
            <a:ext cx="2438803" cy="1531100"/>
            <a:chOff x="2362520" y="2314555"/>
            <a:chExt cx="3016800" cy="1735155"/>
          </a:xfrm>
        </p:grpSpPr>
        <p:sp>
          <p:nvSpPr>
            <p:cNvPr id="5" name="Rectangle: Rounded Corners 11">
              <a:extLst>
                <a:ext uri="{FF2B5EF4-FFF2-40B4-BE49-F238E27FC236}">
                  <a16:creationId xmlns:a16="http://schemas.microsoft.com/office/drawing/2014/main" id="{96B27521-4D22-9DEF-7CAC-7527BBEC2F56}"/>
                </a:ext>
              </a:extLst>
            </p:cNvPr>
            <p:cNvSpPr>
              <a:spLocks/>
            </p:cNvSpPr>
            <p:nvPr/>
          </p:nvSpPr>
          <p:spPr>
            <a:xfrm>
              <a:off x="2370944" y="3298461"/>
              <a:ext cx="3008376" cy="751249"/>
            </a:xfrm>
            <a:prstGeom prst="roundRect">
              <a:avLst>
                <a:gd name="adj" fmla="val 2150"/>
              </a:avLst>
            </a:prstGeom>
            <a:solidFill>
              <a:schemeClr val="bg1"/>
            </a:solidFill>
            <a:ln w="6350" cap="sq">
              <a:noFill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Rectangle: Top Corners Rounded 24">
              <a:extLst>
                <a:ext uri="{FF2B5EF4-FFF2-40B4-BE49-F238E27FC236}">
                  <a16:creationId xmlns:a16="http://schemas.microsoft.com/office/drawing/2014/main" id="{4CD1AF45-EE93-327F-C59B-51CC36FFAD30}"/>
                </a:ext>
              </a:extLst>
            </p:cNvPr>
            <p:cNvSpPr>
              <a:spLocks/>
            </p:cNvSpPr>
            <p:nvPr/>
          </p:nvSpPr>
          <p:spPr>
            <a:xfrm>
              <a:off x="2366343" y="2570587"/>
              <a:ext cx="3009577" cy="732183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8288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Prosecution of Complex Financial Crimes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BD9CC65-7D7B-991F-732C-634E75D99195}"/>
                </a:ext>
              </a:extLst>
            </p:cNvPr>
            <p:cNvGrpSpPr>
              <a:grpSpLocks/>
            </p:cNvGrpSpPr>
            <p:nvPr/>
          </p:nvGrpSpPr>
          <p:grpSpPr>
            <a:xfrm>
              <a:off x="3615099" y="2314555"/>
              <a:ext cx="512064" cy="512064"/>
              <a:chOff x="-110014" y="1447474"/>
              <a:chExt cx="531180" cy="53118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4C1E2B2-8743-5405-347C-A8C5B720F4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10014" y="1447474"/>
                <a:ext cx="531180" cy="531180"/>
              </a:xfrm>
              <a:prstGeom prst="ellipse">
                <a:avLst/>
              </a:prstGeom>
              <a:solidFill>
                <a:schemeClr val="bg1"/>
              </a:solidFill>
              <a:ln w="6350" cap="sq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9B72D44-ED15-A4AD-4B4C-0BA8AE08D8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89692" y="1467796"/>
                <a:ext cx="490536" cy="490536"/>
              </a:xfrm>
              <a:prstGeom prst="ellipse">
                <a:avLst/>
              </a:prstGeom>
              <a:solidFill>
                <a:schemeClr val="accent2"/>
              </a:solidFill>
              <a:ln w="6350" cap="sq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10" name="CustomIcon">
                <a:extLst>
                  <a:ext uri="{FF2B5EF4-FFF2-40B4-BE49-F238E27FC236}">
                    <a16:creationId xmlns:a16="http://schemas.microsoft.com/office/drawing/2014/main" id="{77287B37-4038-5C70-964C-915F7EE0455C}"/>
                  </a:ext>
                </a:extLst>
              </p:cNvPr>
              <p:cNvPicPr>
                <a:picLocks/>
              </p:cNvPicPr>
              <p:nvPr>
                <p:custDataLst>
                  <p:tags r:id="rId3"/>
                </p:custDataLst>
              </p:nvPr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7462" y="1574950"/>
                <a:ext cx="276228" cy="276228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93820A-B69D-B4FC-9237-B1E4E9DDB4A0}"/>
                </a:ext>
              </a:extLst>
            </p:cNvPr>
            <p:cNvSpPr>
              <a:spLocks/>
            </p:cNvSpPr>
            <p:nvPr/>
          </p:nvSpPr>
          <p:spPr>
            <a:xfrm>
              <a:off x="2362520" y="3329920"/>
              <a:ext cx="1600137" cy="685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3152" tIns="73152" rIns="73152" bIns="73152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ZA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D3B59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  <a:sym typeface="Arial"/>
                </a:rPr>
                <a:t>Addresses remaining 2 FATF requirements</a:t>
              </a:r>
              <a:r>
                <a:rPr kumimoji="0" lang="en-ZA" sz="1100" b="1" i="0" u="none" strike="noStrike" kern="0" cap="none" spc="0" normalizeH="0" baseline="30000" noProof="0" dirty="0">
                  <a:ln>
                    <a:noFill/>
                  </a:ln>
                  <a:solidFill>
                    <a:srgbClr val="1D3B59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  <a:sym typeface="Arial"/>
                </a:rPr>
                <a:t>1 &amp; 2  </a:t>
              </a:r>
              <a:r>
                <a:rPr kumimoji="0" lang="en-ZA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D3B59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  <a:sym typeface="Arial"/>
                </a:rPr>
                <a:t> </a:t>
              </a:r>
              <a:endParaRPr kumimoji="0" lang="en-ZA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252A0A-F65A-ABCD-FCBB-6A67F5D9E676}"/>
                </a:ext>
              </a:extLst>
            </p:cNvPr>
            <p:cNvSpPr txBox="1">
              <a:spLocks/>
            </p:cNvSpPr>
            <p:nvPr/>
          </p:nvSpPr>
          <p:spPr>
            <a:xfrm>
              <a:off x="4084137" y="3381943"/>
              <a:ext cx="1079739" cy="5755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Arial"/>
                  <a:sym typeface="Arial"/>
                </a:rPr>
                <a:t>Removal of SA from the FATF </a:t>
              </a:r>
              <a:r>
                <a:rPr kumimoji="0" lang="en-ZA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Arial"/>
                  <a:sym typeface="Arial"/>
                </a:rPr>
                <a:t>Greylist</a:t>
              </a:r>
              <a:endParaRPr kumimoji="0" lang="en-GB" sz="11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DDE306-E32B-E2BA-1A3E-63928E83A733}"/>
              </a:ext>
            </a:extLst>
          </p:cNvPr>
          <p:cNvGrpSpPr/>
          <p:nvPr/>
        </p:nvGrpSpPr>
        <p:grpSpPr>
          <a:xfrm>
            <a:off x="9203352" y="2042399"/>
            <a:ext cx="2438909" cy="1537064"/>
            <a:chOff x="5500802" y="2310754"/>
            <a:chExt cx="3016932" cy="1741914"/>
          </a:xfrm>
        </p:grpSpPr>
        <p:sp>
          <p:nvSpPr>
            <p:cNvPr id="13" name="Rectangle: Rounded Corners 15">
              <a:extLst>
                <a:ext uri="{FF2B5EF4-FFF2-40B4-BE49-F238E27FC236}">
                  <a16:creationId xmlns:a16="http://schemas.microsoft.com/office/drawing/2014/main" id="{3BDD5996-7A79-B605-406D-1DAE1EBCE1FC}"/>
                </a:ext>
              </a:extLst>
            </p:cNvPr>
            <p:cNvSpPr>
              <a:spLocks/>
            </p:cNvSpPr>
            <p:nvPr/>
          </p:nvSpPr>
          <p:spPr>
            <a:xfrm>
              <a:off x="5501402" y="3289951"/>
              <a:ext cx="3008376" cy="762717"/>
            </a:xfrm>
            <a:prstGeom prst="roundRect">
              <a:avLst>
                <a:gd name="adj" fmla="val 2150"/>
              </a:avLst>
            </a:prstGeom>
            <a:solidFill>
              <a:schemeClr val="bg1"/>
            </a:solidFill>
            <a:ln w="6350" cap="sq">
              <a:noFill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Rectangle: Top Corners Rounded 23">
              <a:extLst>
                <a:ext uri="{FF2B5EF4-FFF2-40B4-BE49-F238E27FC236}">
                  <a16:creationId xmlns:a16="http://schemas.microsoft.com/office/drawing/2014/main" id="{CD81CC21-B80D-17AD-4BBE-6DB64CDEC45B}"/>
                </a:ext>
              </a:extLst>
            </p:cNvPr>
            <p:cNvSpPr>
              <a:spLocks/>
            </p:cNvSpPr>
            <p:nvPr/>
          </p:nvSpPr>
          <p:spPr>
            <a:xfrm>
              <a:off x="5500802" y="2566786"/>
              <a:ext cx="3016932" cy="732183"/>
            </a:xfrm>
            <a:prstGeom prst="round2Same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8288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Court-Ready Digital Evidence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1C3108D-1BE3-4DFA-F55F-250A9E5B4DB5}"/>
                </a:ext>
              </a:extLst>
            </p:cNvPr>
            <p:cNvGrpSpPr>
              <a:grpSpLocks/>
            </p:cNvGrpSpPr>
            <p:nvPr/>
          </p:nvGrpSpPr>
          <p:grpSpPr>
            <a:xfrm>
              <a:off x="6749559" y="2310754"/>
              <a:ext cx="512064" cy="512064"/>
              <a:chOff x="9491775" y="1447474"/>
              <a:chExt cx="531180" cy="53118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E2D5F41-576C-1CB2-4738-F8710CE790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91775" y="1447474"/>
                <a:ext cx="531180" cy="531180"/>
              </a:xfrm>
              <a:prstGeom prst="ellipse">
                <a:avLst/>
              </a:prstGeom>
              <a:solidFill>
                <a:schemeClr val="bg1"/>
              </a:solidFill>
              <a:ln w="6350" cap="sq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2A9B806-9D93-6B1B-E097-6A5A70EDC0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12097" y="1467796"/>
                <a:ext cx="490536" cy="490536"/>
              </a:xfrm>
              <a:prstGeom prst="ellipse">
                <a:avLst/>
              </a:prstGeom>
              <a:solidFill>
                <a:schemeClr val="accent5"/>
              </a:solidFill>
              <a:ln w="6350" cap="sq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18" name="CustomIcon">
                <a:extLst>
                  <a:ext uri="{FF2B5EF4-FFF2-40B4-BE49-F238E27FC236}">
                    <a16:creationId xmlns:a16="http://schemas.microsoft.com/office/drawing/2014/main" id="{706029E5-76C4-5B30-38EE-7E1022706BFF}"/>
                  </a:ext>
                </a:extLst>
              </p:cNvPr>
              <p:cNvPicPr>
                <a:picLocks/>
              </p:cNvPicPr>
              <p:nvPr>
                <p:custDataLst>
                  <p:tags r:id="rId2"/>
                </p:custDataLst>
              </p:nvPr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619251" y="1574950"/>
                <a:ext cx="276228" cy="276228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A58A94E-0C64-F109-121B-9B273A32BE66}"/>
                </a:ext>
              </a:extLst>
            </p:cNvPr>
            <p:cNvSpPr>
              <a:spLocks/>
            </p:cNvSpPr>
            <p:nvPr/>
          </p:nvSpPr>
          <p:spPr>
            <a:xfrm>
              <a:off x="5500802" y="3327008"/>
              <a:ext cx="1600136" cy="685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3152" tIns="73152" rIns="73152" bIns="73152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1D3B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  <a:sym typeface="Arial"/>
                </a:rPr>
                <a:t>Prosecution &amp; recovery of the millions embezzled</a:t>
              </a:r>
              <a:endParaRPr kumimoji="0" lang="en-ZA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B3A09CE-1A9C-305E-1A97-89A070947215}"/>
                </a:ext>
              </a:extLst>
            </p:cNvPr>
            <p:cNvSpPr txBox="1">
              <a:spLocks/>
            </p:cNvSpPr>
            <p:nvPr/>
          </p:nvSpPr>
          <p:spPr>
            <a:xfrm>
              <a:off x="7109362" y="3478970"/>
              <a:ext cx="1079740" cy="3836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Arial"/>
                  <a:sym typeface="Arial"/>
                </a:rPr>
                <a:t>State Capture </a:t>
              </a:r>
              <a:r>
                <a:rPr kumimoji="0" lang="en-ZA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Arial"/>
                  <a:sym typeface="Arial"/>
                </a:rPr>
                <a:t> prosecutions</a:t>
              </a:r>
              <a:endPara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F87612-2BD8-0C19-46BD-8E061BF822E6}"/>
              </a:ext>
            </a:extLst>
          </p:cNvPr>
          <p:cNvGrpSpPr/>
          <p:nvPr/>
        </p:nvGrpSpPr>
        <p:grpSpPr>
          <a:xfrm>
            <a:off x="9196000" y="3652933"/>
            <a:ext cx="2434741" cy="1525609"/>
            <a:chOff x="8643933" y="2323737"/>
            <a:chExt cx="3011776" cy="1728932"/>
          </a:xfrm>
        </p:grpSpPr>
        <p:sp>
          <p:nvSpPr>
            <p:cNvPr id="21" name="Rectangle: Rounded Corners 13">
              <a:extLst>
                <a:ext uri="{FF2B5EF4-FFF2-40B4-BE49-F238E27FC236}">
                  <a16:creationId xmlns:a16="http://schemas.microsoft.com/office/drawing/2014/main" id="{B376A667-CA81-42F9-00AF-78A72AFDB347}"/>
                </a:ext>
              </a:extLst>
            </p:cNvPr>
            <p:cNvSpPr>
              <a:spLocks/>
            </p:cNvSpPr>
            <p:nvPr/>
          </p:nvSpPr>
          <p:spPr>
            <a:xfrm>
              <a:off x="8647333" y="3298461"/>
              <a:ext cx="3008376" cy="754208"/>
            </a:xfrm>
            <a:prstGeom prst="roundRect">
              <a:avLst>
                <a:gd name="adj" fmla="val 2150"/>
              </a:avLst>
            </a:prstGeom>
            <a:solidFill>
              <a:schemeClr val="bg1"/>
            </a:solidFill>
            <a:ln w="6350" cap="sq">
              <a:noFill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Rectangle: Top Corners Rounded 22">
              <a:extLst>
                <a:ext uri="{FF2B5EF4-FFF2-40B4-BE49-F238E27FC236}">
                  <a16:creationId xmlns:a16="http://schemas.microsoft.com/office/drawing/2014/main" id="{37F4752D-ED81-17D2-CAA2-7AC046ADEC21}"/>
                </a:ext>
              </a:extLst>
            </p:cNvPr>
            <p:cNvSpPr>
              <a:spLocks/>
            </p:cNvSpPr>
            <p:nvPr/>
          </p:nvSpPr>
          <p:spPr>
            <a:xfrm>
              <a:off x="8643933" y="2579769"/>
              <a:ext cx="3006934" cy="738158"/>
            </a:xfrm>
            <a:prstGeom prst="round2Same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8288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Essential Infrastructure (Energy, Transport &amp; Logistics &amp; Others)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06B2DD-D53B-4704-E480-8735DD401AD9}"/>
                </a:ext>
              </a:extLst>
            </p:cNvPr>
            <p:cNvGrpSpPr>
              <a:grpSpLocks/>
            </p:cNvGrpSpPr>
            <p:nvPr/>
          </p:nvGrpSpPr>
          <p:grpSpPr>
            <a:xfrm>
              <a:off x="9890045" y="2323737"/>
              <a:ext cx="512064" cy="512064"/>
              <a:chOff x="5793120" y="1447474"/>
              <a:chExt cx="531180" cy="53118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ED1ECB4-3230-23F2-A3F4-0CB2292F32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3120" y="1447474"/>
                <a:ext cx="531180" cy="531180"/>
              </a:xfrm>
              <a:prstGeom prst="ellipse">
                <a:avLst/>
              </a:prstGeom>
              <a:solidFill>
                <a:schemeClr val="bg1"/>
              </a:solidFill>
              <a:ln w="6350" cap="sq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86470FC-6A53-22C0-A7D9-5C5C7C7FC1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13442" y="1467796"/>
                <a:ext cx="490536" cy="490536"/>
              </a:xfrm>
              <a:prstGeom prst="ellipse">
                <a:avLst/>
              </a:prstGeom>
              <a:solidFill>
                <a:schemeClr val="accent3"/>
              </a:solidFill>
              <a:ln w="6350" cap="sq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26" name="CustomIcon">
                <a:extLst>
                  <a:ext uri="{FF2B5EF4-FFF2-40B4-BE49-F238E27FC236}">
                    <a16:creationId xmlns:a16="http://schemas.microsoft.com/office/drawing/2014/main" id="{CE0DD25D-3C4A-7F36-28D2-D1CB5A69F0EC}"/>
                  </a:ext>
                </a:extLst>
              </p:cNvPr>
              <p:cNvPicPr>
                <a:picLocks/>
              </p:cNvPicPr>
              <p:nvPr>
                <p:custDataLst>
                  <p:tags r:id="rId1"/>
                </p:custDataLst>
              </p:nvPr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920596" y="1574950"/>
                <a:ext cx="276228" cy="276228"/>
              </a:xfrm>
              <a:prstGeom prst="rect">
                <a:avLst/>
              </a:prstGeom>
            </p:spPr>
          </p:pic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9428537-04E7-B080-C6AF-08C9A021744F}"/>
                </a:ext>
              </a:extLst>
            </p:cNvPr>
            <p:cNvSpPr>
              <a:spLocks/>
            </p:cNvSpPr>
            <p:nvPr/>
          </p:nvSpPr>
          <p:spPr>
            <a:xfrm>
              <a:off x="8652272" y="3361447"/>
              <a:ext cx="1600134" cy="685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3152" tIns="73152" rIns="73152" bIns="73152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337FC4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  <a:sym typeface="Arial"/>
                </a:rPr>
                <a:t>Disruption of services &amp; impact to the economy</a:t>
              </a:r>
              <a:endParaRPr kumimoji="0" lang="en-ZA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  <a:sym typeface="Arial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363734-AC7C-A147-E218-7B8B829183EA}"/>
                </a:ext>
              </a:extLst>
            </p:cNvPr>
            <p:cNvSpPr txBox="1">
              <a:spLocks/>
            </p:cNvSpPr>
            <p:nvPr/>
          </p:nvSpPr>
          <p:spPr>
            <a:xfrm>
              <a:off x="10201663" y="3509007"/>
              <a:ext cx="1381483" cy="3836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Arial"/>
                  <a:sym typeface="Arial"/>
                </a:rPr>
                <a:t>Reduction in crime incidents </a:t>
              </a:r>
              <a:endPara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9A7963E-4188-756D-99D3-A4A2F5F0B0DB}"/>
              </a:ext>
            </a:extLst>
          </p:cNvPr>
          <p:cNvCxnSpPr/>
          <p:nvPr/>
        </p:nvCxnSpPr>
        <p:spPr>
          <a:xfrm>
            <a:off x="9082806" y="617809"/>
            <a:ext cx="0" cy="45607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98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E3B67C81-1003-D190-7039-280B85E49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">
            <a:extLst>
              <a:ext uri="{FF2B5EF4-FFF2-40B4-BE49-F238E27FC236}">
                <a16:creationId xmlns:a16="http://schemas.microsoft.com/office/drawing/2014/main" id="{910D3DAC-4314-1667-2780-27BCDE681D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">
            <a:extLst>
              <a:ext uri="{FF2B5EF4-FFF2-40B4-BE49-F238E27FC236}">
                <a16:creationId xmlns:a16="http://schemas.microsoft.com/office/drawing/2014/main" id="{40181A6A-036A-37A9-900C-65B77ADB9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47500" cy="49244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ZA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Expand the Partnership Circle &amp; Expand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Google Shape;69;p4">
            <a:extLst>
              <a:ext uri="{FF2B5EF4-FFF2-40B4-BE49-F238E27FC236}">
                <a16:creationId xmlns:a16="http://schemas.microsoft.com/office/drawing/2014/main" id="{366C2F63-365E-073B-0C8E-9035D33726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08343" y="1744008"/>
            <a:ext cx="5970814" cy="73866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 inclusive, multi-sector partnership &amp; whole-of-society approach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68;p4">
            <a:extLst>
              <a:ext uri="{FF2B5EF4-FFF2-40B4-BE49-F238E27FC236}">
                <a16:creationId xmlns:a16="http://schemas.microsoft.com/office/drawing/2014/main" id="{CBB09F24-6EEA-C0F1-2EE7-ECBFB7B46CD8}"/>
              </a:ext>
            </a:extLst>
          </p:cNvPr>
          <p:cNvSpPr txBox="1">
            <a:spLocks/>
          </p:cNvSpPr>
          <p:nvPr/>
        </p:nvSpPr>
        <p:spPr>
          <a:xfrm>
            <a:off x="720000" y="5400000"/>
            <a:ext cx="107475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ZA" sz="3200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Achieve successes to build national momentum</a:t>
            </a:r>
            <a:endParaRPr lang="en-ZA" sz="4400" dirty="0">
              <a:solidFill>
                <a:schemeClr val="tx1"/>
              </a:solidFill>
            </a:endParaRPr>
          </a:p>
        </p:txBody>
      </p:sp>
      <p:sp>
        <p:nvSpPr>
          <p:cNvPr id="3" name="Google Shape;69;p4">
            <a:extLst>
              <a:ext uri="{FF2B5EF4-FFF2-40B4-BE49-F238E27FC236}">
                <a16:creationId xmlns:a16="http://schemas.microsoft.com/office/drawing/2014/main" id="{D70B9A2D-AF96-4ADE-FB05-FA86D70D3859}"/>
              </a:ext>
            </a:extLst>
          </p:cNvPr>
          <p:cNvSpPr txBox="1">
            <a:spLocks/>
          </p:cNvSpPr>
          <p:nvPr/>
        </p:nvSpPr>
        <p:spPr>
          <a:xfrm>
            <a:off x="3108343" y="2817726"/>
            <a:ext cx="597081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Mobilise business strengths</a:t>
            </a:r>
          </a:p>
          <a:p>
            <a:pPr marL="0" indent="0"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(data, logistics visibility, digital infrastructure &amp; analytical capability) </a:t>
            </a:r>
          </a:p>
        </p:txBody>
      </p:sp>
      <p:sp>
        <p:nvSpPr>
          <p:cNvPr id="4" name="Google Shape;69;p4">
            <a:extLst>
              <a:ext uri="{FF2B5EF4-FFF2-40B4-BE49-F238E27FC236}">
                <a16:creationId xmlns:a16="http://schemas.microsoft.com/office/drawing/2014/main" id="{DED0A70D-6E50-32EC-214F-6410FBEE4AC8}"/>
              </a:ext>
            </a:extLst>
          </p:cNvPr>
          <p:cNvSpPr txBox="1">
            <a:spLocks/>
          </p:cNvSpPr>
          <p:nvPr/>
        </p:nvSpPr>
        <p:spPr>
          <a:xfrm>
            <a:off x="3108343" y="4260777"/>
            <a:ext cx="5970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Focus, Prove &amp; Scale</a:t>
            </a:r>
          </a:p>
        </p:txBody>
      </p:sp>
    </p:spTree>
    <p:extLst>
      <p:ext uri="{BB962C8B-B14F-4D97-AF65-F5344CB8AC3E}">
        <p14:creationId xmlns:p14="http://schemas.microsoft.com/office/powerpoint/2010/main" val="264426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C49819AA-6FBA-2F91-3AA8-FE0FFD3AB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">
            <a:extLst>
              <a:ext uri="{FF2B5EF4-FFF2-40B4-BE49-F238E27FC236}">
                <a16:creationId xmlns:a16="http://schemas.microsoft.com/office/drawing/2014/main" id="{5370EDD9-BA2A-A7CA-C8FC-31D06A5C9D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8;p4">
            <a:extLst>
              <a:ext uri="{FF2B5EF4-FFF2-40B4-BE49-F238E27FC236}">
                <a16:creationId xmlns:a16="http://schemas.microsoft.com/office/drawing/2014/main" id="{90E9B63D-6A1C-930D-0EF0-5B53B9B8B3B8}"/>
              </a:ext>
            </a:extLst>
          </p:cNvPr>
          <p:cNvSpPr txBox="1">
            <a:spLocks/>
          </p:cNvSpPr>
          <p:nvPr/>
        </p:nvSpPr>
        <p:spPr>
          <a:xfrm>
            <a:off x="722250" y="2044005"/>
            <a:ext cx="107475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ZA" sz="3600" b="1" i="1" dirty="0">
                <a:solidFill>
                  <a:schemeClr val="accent1">
                    <a:lumMod val="50000"/>
                  </a:schemeClr>
                </a:solidFill>
              </a:rPr>
              <a:t>We have a rare convergence of capability, urgency, and openness</a:t>
            </a:r>
          </a:p>
          <a:p>
            <a:pPr algn="ctr"/>
            <a:endParaRPr lang="en-ZA" sz="36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ZA" sz="3600" b="1" i="1" dirty="0">
                <a:solidFill>
                  <a:schemeClr val="accent1">
                    <a:lumMod val="50000"/>
                  </a:schemeClr>
                </a:solidFill>
              </a:rPr>
              <a:t>What’s needed now is disciplined coordination, focused investment, and unwavering resolve</a:t>
            </a:r>
            <a:endParaRPr lang="en-ZA" sz="6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2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7"/>
          <p:cNvSpPr txBox="1">
            <a:spLocks noGrp="1"/>
          </p:cNvSpPr>
          <p:nvPr>
            <p:ph type="title"/>
          </p:nvPr>
        </p:nvSpPr>
        <p:spPr>
          <a:xfrm>
            <a:off x="6176280" y="1978325"/>
            <a:ext cx="46446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>
                <a:solidFill>
                  <a:srgbClr val="00164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Where to find us</a:t>
            </a:r>
            <a:endParaRPr sz="30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4" name="Google Shape;84;p27"/>
          <p:cNvSpPr txBox="1"/>
          <p:nvPr/>
        </p:nvSpPr>
        <p:spPr>
          <a:xfrm>
            <a:off x="6215590" y="2597176"/>
            <a:ext cx="4045500" cy="30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011 777 3300</a:t>
            </a:r>
            <a:endParaRPr sz="18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latin typeface="Montserrat Medium"/>
                <a:ea typeface="Montserrat Medium"/>
                <a:cs typeface="Montserrat Medium"/>
                <a:sym typeface="Montserrat Medium"/>
              </a:rPr>
              <a:t>The Consumer Goods Council of South Africa (CGCSA)</a:t>
            </a:r>
            <a:endParaRPr sz="18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@CGCSA 1</a:t>
            </a:r>
            <a:endParaRPr sz="18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4"/>
              </a:rPr>
              <a:t>www.cgcsa.co.za</a:t>
            </a:r>
            <a:endParaRPr sz="18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164 Katherine Street, </a:t>
            </a:r>
            <a:r>
              <a:rPr lang="en-US" sz="180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Pinmill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Farm Block D, Sandton 2146</a:t>
            </a:r>
            <a:endParaRPr sz="18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5" name="Google Shape;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4741" y="2597165"/>
            <a:ext cx="400421" cy="400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56468" y="3260561"/>
            <a:ext cx="417054" cy="41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56318" y="3940570"/>
            <a:ext cx="417373" cy="41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75578" y="5300952"/>
            <a:ext cx="418736" cy="41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53997" y="4620930"/>
            <a:ext cx="422001" cy="422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243</Words>
  <Application>Microsoft Macintosh PowerPoint</Application>
  <PresentationFormat>Widescreen</PresentationFormat>
  <Paragraphs>34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Roboto ExtraBold</vt:lpstr>
      <vt:lpstr>Arial</vt:lpstr>
      <vt:lpstr>Montserrat Black</vt:lpstr>
      <vt:lpstr>Montserrat Medium</vt:lpstr>
      <vt:lpstr>Times New Roman</vt:lpstr>
      <vt:lpstr>Office Theme</vt:lpstr>
      <vt:lpstr>PowerPoint Presentation</vt:lpstr>
      <vt:lpstr>PowerPoint Presentation</vt:lpstr>
      <vt:lpstr>We are not short of partnerships—we are short of scaled impact </vt:lpstr>
      <vt:lpstr>Celebrating the Strength of Current Partnerships</vt:lpstr>
      <vt:lpstr>Next level Partnership</vt:lpstr>
      <vt:lpstr>Expand the Partnership Circle &amp; Expand</vt:lpstr>
      <vt:lpstr>PowerPoint Presentation</vt:lpstr>
      <vt:lpstr>Where to find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Graham Wright</cp:lastModifiedBy>
  <cp:revision>10</cp:revision>
  <dcterms:modified xsi:type="dcterms:W3CDTF">2025-05-13T19:12:43Z</dcterms:modified>
</cp:coreProperties>
</file>